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4"/>
  </p:notesMasterIdLst>
  <p:handoutMasterIdLst>
    <p:handoutMasterId r:id="rId15"/>
  </p:handoutMasterIdLst>
  <p:sldIdLst>
    <p:sldId id="3806" r:id="rId2"/>
    <p:sldId id="3987" r:id="rId3"/>
    <p:sldId id="3988" r:id="rId4"/>
    <p:sldId id="3992" r:id="rId5"/>
    <p:sldId id="3990" r:id="rId6"/>
    <p:sldId id="3991" r:id="rId7"/>
    <p:sldId id="3993" r:id="rId8"/>
    <p:sldId id="3994" r:id="rId9"/>
    <p:sldId id="3995" r:id="rId10"/>
    <p:sldId id="3996" r:id="rId11"/>
    <p:sldId id="3997" r:id="rId12"/>
    <p:sldId id="3998" r:id="rId13"/>
  </p:sldIdLst>
  <p:sldSz cx="12192000" cy="6858000"/>
  <p:notesSz cx="6858000" cy="9144000"/>
  <p:embeddedFontLst>
    <p:embeddedFont>
      <p:font typeface="CoFo Sans" panose="020B0604020202020204" charset="-52"/>
      <p:regular r:id="rId16"/>
      <p:bold r:id="rId17"/>
      <p:italic r:id="rId18"/>
      <p:boldItalic r:id="rId19"/>
    </p:embeddedFont>
    <p:embeddedFont>
      <p:font typeface="CoFo Sans Medium" panose="020B0604020202020204" charset="-52"/>
      <p:regular r:id="rId20"/>
      <p: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7" d="100"/>
          <a:sy n="117" d="100"/>
        </p:scale>
        <p:origin x="73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262007" cy="2007961"/>
          </a:xfrm>
        </p:spPr>
        <p:txBody>
          <a:bodyPr>
            <a:noAutofit/>
          </a:bodyPr>
          <a:lstStyle/>
          <a:p>
            <a:r>
              <a:rPr sz="6600" dirty="0" err="1"/>
              <a:t>Классификация</a:t>
            </a:r>
            <a:r>
              <a:rPr sz="6600" dirty="0"/>
              <a:t> </a:t>
            </a:r>
            <a:r>
              <a:rPr sz="6600" dirty="0" err="1"/>
              <a:t>комментариев</a:t>
            </a:r>
            <a:endParaRPr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8C371-3C5C-C8B0-8534-99AFB3750E07}"/>
              </a:ext>
            </a:extLst>
          </p:cNvPr>
          <p:cNvSpPr txBox="1"/>
          <p:nvPr/>
        </p:nvSpPr>
        <p:spPr>
          <a:xfrm>
            <a:off x="341652" y="4024641"/>
            <a:ext cx="6262007" cy="2035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ym typeface="CoFo Sans"/>
              </a:rPr>
              <a:t>Выполнили работу</a:t>
            </a:r>
            <a:r>
              <a:rPr lang="en-US" sz="3200" dirty="0">
                <a:sym typeface="CoFo Sans"/>
              </a:rPr>
              <a:t>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Подъячев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Владислав</a:t>
            </a:r>
            <a:r>
              <a:rPr lang="en-US" sz="3200" dirty="0">
                <a:sym typeface="CoFo Sans"/>
              </a:rPr>
              <a:t>,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Симбирцев Владимир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0C08E-28D3-F1FA-3FEE-2B79B0F1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000" dirty="0"/>
              <a:t>ROC-AUC </a:t>
            </a:r>
            <a:r>
              <a:rPr lang="ru-RU" sz="7000" dirty="0"/>
              <a:t>по категориям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FFCB30-0398-8646-65DD-706963645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05" y="1374475"/>
            <a:ext cx="6418129" cy="53365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5AE082-65E5-3028-CD00-C9655C5E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76" y="5233307"/>
            <a:ext cx="3869023" cy="11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19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A4AF1-1CAB-B3AE-320C-8681296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dirty="0"/>
              <a:t>Сравнение моделей по метрикам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6CF35D-1A2A-019E-6E94-920C5259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71" y="1237466"/>
            <a:ext cx="7525800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44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D1FF5F-578D-4300-94E4-C675C027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11307120" cy="734332"/>
          </a:xfrm>
        </p:spPr>
        <p:txBody>
          <a:bodyPr/>
          <a:lstStyle/>
          <a:p>
            <a:r>
              <a:rPr lang="ru-RU" dirty="0"/>
              <a:t>Выводы и рекомендации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BC3F2-A7B6-D2A0-C929-32B427913C9F}"/>
              </a:ext>
            </a:extLst>
          </p:cNvPr>
          <p:cNvSpPr txBox="1"/>
          <p:nvPr/>
        </p:nvSpPr>
        <p:spPr>
          <a:xfrm>
            <a:off x="506186" y="1386592"/>
            <a:ext cx="10866664" cy="4591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/>
              <a:t>• Основные достижения проекта:</a:t>
            </a:r>
          </a:p>
          <a:p>
            <a:r>
              <a:rPr lang="ru-RU" sz="2800" dirty="0"/>
              <a:t>   - Разработана эффективная модель классификации комментариев</a:t>
            </a:r>
          </a:p>
          <a:p>
            <a:r>
              <a:rPr lang="ru-RU" sz="2800" dirty="0"/>
              <a:t>   - Достигнуты высокие показатели ROC-AUC по всем категориям</a:t>
            </a:r>
          </a:p>
          <a:p>
            <a:endParaRPr lang="ru-RU" sz="2800" dirty="0"/>
          </a:p>
          <a:p>
            <a:r>
              <a:rPr lang="ru-RU" sz="2800" dirty="0"/>
              <a:t>• Рекомендации по улучшению:</a:t>
            </a:r>
          </a:p>
          <a:p>
            <a:r>
              <a:rPr lang="ru-RU" sz="2800" dirty="0"/>
              <a:t>   - Расширение обучающей выборки</a:t>
            </a:r>
          </a:p>
          <a:p>
            <a:r>
              <a:rPr lang="ru-RU" sz="2800" dirty="0"/>
              <a:t>   - Тестирование современных языковых моделей </a:t>
            </a:r>
          </a:p>
          <a:p>
            <a:r>
              <a:rPr lang="ru-RU" sz="2800" dirty="0"/>
              <a:t>   - Внедрение механизмов обработки опечаток и сленга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8652206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A7A06-D7CF-A46F-E1EF-FFF59FE4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D449A-A3A7-17AE-9E52-3D97F1B8A5AA}"/>
              </a:ext>
            </a:extLst>
          </p:cNvPr>
          <p:cNvSpPr txBox="1"/>
          <p:nvPr/>
        </p:nvSpPr>
        <p:spPr>
          <a:xfrm>
            <a:off x="1151164" y="1568591"/>
            <a:ext cx="9062357" cy="5043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solidFill>
                  <a:schemeClr val="accent6"/>
                </a:solidFill>
              </a:rPr>
              <a:t>• Бизнес-проблема: необходимость автоматической классификации комментариев клиентов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• Цели проекта: разработка модели для классификации по категориям: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Вопрос решен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качество выполнения заявки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качество работы сотрудников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скорость отработки заявок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Понравилось выполнение заявки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Ничего из выше перечисленного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• Ожидаемые результаты: высокая точность классификации (ROC-AUC)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9856273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087CA-36C7-8147-AD57-8D4D585B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Описание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E95B4-E8F6-BC89-61E0-F3EFC0290D72}"/>
              </a:ext>
            </a:extLst>
          </p:cNvPr>
          <p:cNvSpPr txBox="1"/>
          <p:nvPr/>
        </p:nvSpPr>
        <p:spPr>
          <a:xfrm>
            <a:off x="442914" y="1492261"/>
            <a:ext cx="11302400" cy="2436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• Датасет содержит комментарии с оценками по 6 категориям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• Каждый комментарий может относиться к нескольким категориям одновременно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• Распределение по категориям неравномерное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22695B-94F2-FE24-4372-719F570C5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9" y="3624942"/>
            <a:ext cx="10908142" cy="22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898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8B2C5-BF1A-9D12-5DDD-A70F8E97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dirty="0"/>
              <a:t>Предварительный анализ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47936-1AD5-0376-8651-5CCDDF9AFD38}"/>
              </a:ext>
            </a:extLst>
          </p:cNvPr>
          <p:cNvSpPr txBox="1"/>
          <p:nvPr/>
        </p:nvSpPr>
        <p:spPr>
          <a:xfrm>
            <a:off x="555171" y="2058827"/>
            <a:ext cx="11095265" cy="33445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4000" dirty="0">
                <a:solidFill>
                  <a:schemeClr val="accent6"/>
                </a:solidFill>
              </a:rPr>
              <a:t>• Проведен анализ корреляций между категориями</a:t>
            </a:r>
          </a:p>
          <a:p>
            <a:r>
              <a:rPr lang="ru-RU" sz="4000" dirty="0">
                <a:solidFill>
                  <a:schemeClr val="accent6"/>
                </a:solidFill>
              </a:rPr>
              <a:t>• Выявлены зависимости между категориями</a:t>
            </a:r>
          </a:p>
          <a:p>
            <a:r>
              <a:rPr lang="ru-RU" sz="4000" dirty="0">
                <a:solidFill>
                  <a:schemeClr val="accent6"/>
                </a:solidFill>
              </a:rPr>
              <a:t>• Определены наиболее частотные категории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589775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0076B-44AD-1BA3-E271-573AB759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Распределение комментариев по категориям</a:t>
            </a:r>
          </a:p>
        </p:txBody>
      </p:sp>
      <p:pic>
        <p:nvPicPr>
          <p:cNvPr id="3" name="Picture 2" descr="category_distribution.png">
            <a:extLst>
              <a:ext uri="{FF2B5EF4-FFF2-40B4-BE49-F238E27FC236}">
                <a16:creationId xmlns:a16="http://schemas.microsoft.com/office/drawing/2014/main" id="{CEAEE3A6-691F-946F-66F7-CE24DED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3" y="1257300"/>
            <a:ext cx="8249024" cy="48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85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1B751-F879-37E9-C2CB-C7D893D1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Распределение комментариев по категориям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A6797-68BC-0A59-77CF-572D7E7EF277}"/>
              </a:ext>
            </a:extLst>
          </p:cNvPr>
          <p:cNvSpPr txBox="1"/>
          <p:nvPr/>
        </p:nvSpPr>
        <p:spPr>
          <a:xfrm>
            <a:off x="742950" y="1171710"/>
            <a:ext cx="11214635" cy="1697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• Проведен анализ корреляций между категориями</a:t>
            </a:r>
          </a:p>
          <a:p>
            <a:r>
              <a:rPr lang="ru-RU" sz="3200" dirty="0">
                <a:solidFill>
                  <a:schemeClr val="accent6"/>
                </a:solidFill>
              </a:rPr>
              <a:t>• Определены наиболее частотные категории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4" name="Picture 2" descr="category_correlation.png">
            <a:extLst>
              <a:ext uri="{FF2B5EF4-FFF2-40B4-BE49-F238E27FC236}">
                <a16:creationId xmlns:a16="http://schemas.microsoft.com/office/drawing/2014/main" id="{CA86611C-AF9C-5FE3-937B-30799678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3" y="2326367"/>
            <a:ext cx="5510893" cy="44087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D4C194-7F28-5360-8307-25DE916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14" y="2424793"/>
            <a:ext cx="5603868" cy="35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262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F9851-B067-1F30-B0F4-26E89A37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Методология решения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2919F-4EE3-46F0-B110-802CEDB539DB}"/>
              </a:ext>
            </a:extLst>
          </p:cNvPr>
          <p:cNvSpPr txBox="1"/>
          <p:nvPr/>
        </p:nvSpPr>
        <p:spPr>
          <a:xfrm>
            <a:off x="529628" y="1515332"/>
            <a:ext cx="11215686" cy="4780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• Этапы обработки данных: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1. Предобработка текста (</a:t>
            </a:r>
            <a:r>
              <a:rPr lang="ru-RU" sz="2800" dirty="0" err="1">
                <a:solidFill>
                  <a:schemeClr val="accent6"/>
                </a:solidFill>
              </a:rPr>
              <a:t>токенизация</a:t>
            </a:r>
            <a:r>
              <a:rPr lang="ru-RU" sz="2800" dirty="0">
                <a:solidFill>
                  <a:schemeClr val="accent6"/>
                </a:solidFill>
              </a:rPr>
              <a:t>, удаление стоп-слов)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2. Векторизация с помощью TF-IDF (Оценки значимости слова)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3. Обучение модели логистической регрессией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ru-RU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chemeClr val="accent6"/>
                </a:solidFill>
              </a:rPr>
              <a:t>random forest, </a:t>
            </a:r>
            <a:r>
              <a:rPr lang="en-US" sz="2400" dirty="0">
                <a:solidFill>
                  <a:schemeClr val="accent6"/>
                </a:solidFill>
              </a:rPr>
              <a:t>BERT</a:t>
            </a:r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>
                <a:solidFill>
                  <a:schemeClr val="accent6"/>
                </a:solidFill>
              </a:rPr>
              <a:t>   4. Оценка качества с помощью кросс-валидации</a:t>
            </a:r>
          </a:p>
          <a:p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>
                <a:solidFill>
                  <a:schemeClr val="accent6"/>
                </a:solidFill>
              </a:rPr>
              <a:t>• Выбор подхода к моделированию: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- TF-IDF + </a:t>
            </a:r>
            <a:r>
              <a:rPr lang="ru-RU" sz="2800" dirty="0" err="1">
                <a:solidFill>
                  <a:schemeClr val="accent6"/>
                </a:solidFill>
              </a:rPr>
              <a:t>LogisticRegression</a:t>
            </a:r>
            <a:r>
              <a:rPr lang="ru-RU" sz="2800" dirty="0">
                <a:solidFill>
                  <a:schemeClr val="accent6"/>
                </a:solidFill>
              </a:rPr>
              <a:t> (</a:t>
            </a:r>
            <a:r>
              <a:rPr lang="ru-RU" sz="2800" dirty="0" err="1">
                <a:solidFill>
                  <a:schemeClr val="accent6"/>
                </a:solidFill>
              </a:rPr>
              <a:t>OneVsRest</a:t>
            </a:r>
            <a:r>
              <a:rPr lang="ru-RU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6"/>
                </a:solidFill>
              </a:rPr>
              <a:t>, Random Forest, BERT</a:t>
            </a:r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>
                <a:solidFill>
                  <a:schemeClr val="accent6"/>
                </a:solidFill>
              </a:rPr>
              <a:t>   - Кросс-валидация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>
                <a:solidFill>
                  <a:schemeClr val="accent6"/>
                </a:solidFill>
              </a:rPr>
              <a:t>   </a:t>
            </a:r>
            <a:r>
              <a:rPr lang="ru-RU" sz="2800" dirty="0">
                <a:solidFill>
                  <a:schemeClr val="accent6"/>
                </a:solidFill>
              </a:rPr>
              <a:t>- Оценка по метрикам ROC-AU</a:t>
            </a:r>
            <a:r>
              <a:rPr lang="en-US" sz="2800" dirty="0">
                <a:solidFill>
                  <a:schemeClr val="accent6"/>
                </a:solidFill>
              </a:rPr>
              <a:t>C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0381104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FA8C6-48DF-70BC-775F-011E0371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dirty="0"/>
              <a:t>Векторизация текста (</a:t>
            </a:r>
            <a:r>
              <a:rPr lang="en-US" sz="6000" dirty="0"/>
              <a:t>TF-IDF)</a:t>
            </a:r>
            <a:endParaRPr lang="ru-RU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7A5AA-0224-30F3-7D0E-1F2F6C79D7F9}"/>
              </a:ext>
            </a:extLst>
          </p:cNvPr>
          <p:cNvSpPr txBox="1"/>
          <p:nvPr/>
        </p:nvSpPr>
        <p:spPr>
          <a:xfrm>
            <a:off x="612321" y="1447086"/>
            <a:ext cx="10442121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• TF-IDF (</a:t>
            </a:r>
            <a:r>
              <a:rPr lang="ru-RU" sz="2800" dirty="0" err="1">
                <a:solidFill>
                  <a:schemeClr val="accent6"/>
                </a:solidFill>
              </a:rPr>
              <a:t>Term</a:t>
            </a:r>
            <a:r>
              <a:rPr lang="ru-RU" sz="2800" dirty="0">
                <a:solidFill>
                  <a:schemeClr val="accent6"/>
                </a:solidFill>
              </a:rPr>
              <a:t> Frequency-</a:t>
            </a:r>
            <a:r>
              <a:rPr lang="ru-RU" sz="2800" dirty="0" err="1">
                <a:solidFill>
                  <a:schemeClr val="accent6"/>
                </a:solidFill>
              </a:rPr>
              <a:t>Inverse</a:t>
            </a:r>
            <a:r>
              <a:rPr lang="ru-RU" sz="2800" dirty="0">
                <a:solidFill>
                  <a:schemeClr val="accent6"/>
                </a:solidFill>
              </a:rPr>
              <a:t> Document Frequency):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- Учитывает частоту слова в документе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- Выделяет значимые слова для каждой категории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78537F-2055-07F4-9CBB-E088D78B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13" y="3050384"/>
            <a:ext cx="9212035" cy="33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58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5C4E3-C389-D272-7970-860757E3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Модель классификации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4DF22-A713-E1D2-08FB-7321F9FC4551}"/>
              </a:ext>
            </a:extLst>
          </p:cNvPr>
          <p:cNvSpPr txBox="1"/>
          <p:nvPr/>
        </p:nvSpPr>
        <p:spPr>
          <a:xfrm>
            <a:off x="658214" y="1394496"/>
            <a:ext cx="11013622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• Логистическая регрессия для </a:t>
            </a:r>
            <a:r>
              <a:rPr lang="ru-RU" sz="2000" dirty="0" err="1">
                <a:solidFill>
                  <a:schemeClr val="accent6"/>
                </a:solidFill>
              </a:rPr>
              <a:t>мультилейбл</a:t>
            </a:r>
            <a:r>
              <a:rPr lang="ru-RU" sz="2000" dirty="0">
                <a:solidFill>
                  <a:schemeClr val="accent6"/>
                </a:solidFill>
              </a:rPr>
              <a:t> классификации: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  - </a:t>
            </a:r>
            <a:r>
              <a:rPr lang="ru-RU" sz="2000" dirty="0" err="1">
                <a:solidFill>
                  <a:schemeClr val="accent6"/>
                </a:solidFill>
              </a:rPr>
              <a:t>OneVsRest</a:t>
            </a:r>
            <a:r>
              <a:rPr lang="ru-RU" sz="2000" dirty="0">
                <a:solidFill>
                  <a:schemeClr val="accent6"/>
                </a:solidFill>
              </a:rPr>
              <a:t> подход (бинарная модель для каждой категории)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  - Быстрое обучение и предсказание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  - Хорошая интерпретируемость весов признаков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20F810-D516-BA11-5A36-E4358BBC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882" y="2759528"/>
            <a:ext cx="6379750" cy="3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128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7384</TotalTime>
  <Words>332</Words>
  <Application>Microsoft Office PowerPoint</Application>
  <PresentationFormat>Широкоэкранный</PresentationFormat>
  <Paragraphs>58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CoFo Sans</vt:lpstr>
      <vt:lpstr>CoFo Sans Medium</vt:lpstr>
      <vt:lpstr>Тема1</vt:lpstr>
      <vt:lpstr>Классификация комментариев</vt:lpstr>
      <vt:lpstr>Постановка задачи</vt:lpstr>
      <vt:lpstr>Описание данных</vt:lpstr>
      <vt:lpstr>Предварительный анализ данных</vt:lpstr>
      <vt:lpstr>Распределение комментариев по категориям</vt:lpstr>
      <vt:lpstr>Распределение комментариев по категориям</vt:lpstr>
      <vt:lpstr>Методология решения</vt:lpstr>
      <vt:lpstr>Векторизация текста (TF-IDF)</vt:lpstr>
      <vt:lpstr>Модель классификации</vt:lpstr>
      <vt:lpstr>ROC-AUC по категориям</vt:lpstr>
      <vt:lpstr>Сравнение моделей по метрикам</vt:lpstr>
      <vt:lpstr>Выводы и рекомендации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dae lee</cp:lastModifiedBy>
  <cp:revision>977</cp:revision>
  <dcterms:created xsi:type="dcterms:W3CDTF">2022-08-25T11:16:35Z</dcterms:created>
  <dcterms:modified xsi:type="dcterms:W3CDTF">2025-05-20T17:44:01Z</dcterms:modified>
</cp:coreProperties>
</file>